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02.11.2018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02.11.2018</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196752"/>
            <a:ext cx="7543800" cy="1727448"/>
          </a:xfrm>
        </p:spPr>
        <p:txBody>
          <a:bodyPr/>
          <a:lstStyle/>
          <a:p>
            <a:pPr algn="ctr"/>
            <a:r>
              <a:rPr lang="en-US" sz="3600" b="1" dirty="0" smtClean="0">
                <a:effectLst>
                  <a:outerShdw blurRad="38100" dist="38100" dir="2700000" algn="tl">
                    <a:srgbClr val="000000">
                      <a:alpha val="43137"/>
                    </a:srgbClr>
                  </a:outerShdw>
                </a:effectLst>
                <a:latin typeface="+mn-lt"/>
              </a:rPr>
              <a:t>Working out the ointment technology on the bases of extract from medicinal raw material</a:t>
            </a:r>
            <a:endParaRPr lang="ru-RU" sz="3600" b="1" dirty="0">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1547664" y="4293096"/>
            <a:ext cx="6858000" cy="990600"/>
          </a:xfrm>
        </p:spPr>
        <p:txBody>
          <a:bodyPr>
            <a:noAutofit/>
          </a:bodyPr>
          <a:lstStyle/>
          <a:p>
            <a:pPr algn="r"/>
            <a:r>
              <a:rPr lang="en-US" sz="2000" b="1" dirty="0" err="1" smtClean="0"/>
              <a:t>D.X.Rajabova</a:t>
            </a:r>
            <a:r>
              <a:rPr lang="en-US" sz="2000" dirty="0" smtClean="0"/>
              <a:t>- master of Tashkent pharmaceutical institute</a:t>
            </a:r>
          </a:p>
          <a:p>
            <a:pPr algn="r"/>
            <a:r>
              <a:rPr lang="en-US" sz="2000" dirty="0" smtClean="0"/>
              <a:t>Supervisor: professor </a:t>
            </a:r>
            <a:r>
              <a:rPr lang="en-US" sz="2000" dirty="0"/>
              <a:t>of Medicinal forms technology department </a:t>
            </a:r>
            <a:r>
              <a:rPr lang="en-US" sz="2000" dirty="0" err="1"/>
              <a:t>D.Ph.S</a:t>
            </a:r>
            <a:r>
              <a:rPr lang="en-US" sz="2000" dirty="0"/>
              <a:t>.</a:t>
            </a:r>
            <a:r>
              <a:rPr lang="en-US" sz="2000" b="1" dirty="0"/>
              <a:t> Z.A. </a:t>
            </a:r>
            <a:r>
              <a:rPr lang="en-US" sz="2000" b="1" dirty="0" err="1"/>
              <a:t>Nazarova</a:t>
            </a:r>
            <a:endParaRPr lang="ru-RU" sz="2000" dirty="0"/>
          </a:p>
        </p:txBody>
      </p:sp>
    </p:spTree>
    <p:extLst>
      <p:ext uri="{BB962C8B-B14F-4D97-AF65-F5344CB8AC3E}">
        <p14:creationId xmlns:p14="http://schemas.microsoft.com/office/powerpoint/2010/main" val="170294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769180689"/>
              </p:ext>
            </p:extLst>
          </p:nvPr>
        </p:nvGraphicFramePr>
        <p:xfrm>
          <a:off x="561975" y="595313"/>
          <a:ext cx="8020050" cy="5667375"/>
        </p:xfrm>
        <a:graphic>
          <a:graphicData uri="http://schemas.openxmlformats.org/presentationml/2006/ole">
            <mc:AlternateContent xmlns:mc="http://schemas.openxmlformats.org/markup-compatibility/2006">
              <mc:Choice xmlns:v="urn:schemas-microsoft-com:vml" Requires="v">
                <p:oleObj spid="_x0000_s1027" name="Acrobat Document" r:id="rId3" imgW="8019943" imgH="5667255" progId="AcroExch.Document.11">
                  <p:embed/>
                </p:oleObj>
              </mc:Choice>
              <mc:Fallback>
                <p:oleObj name="Acrobat Document" r:id="rId3" imgW="8019943" imgH="5667255" progId="AcroExch.Document.11">
                  <p:embed/>
                  <p:pic>
                    <p:nvPicPr>
                      <p:cNvPr id="0" name=""/>
                      <p:cNvPicPr/>
                      <p:nvPr/>
                    </p:nvPicPr>
                    <p:blipFill>
                      <a:blip r:embed="rId4"/>
                      <a:stretch>
                        <a:fillRect/>
                      </a:stretch>
                    </p:blipFill>
                    <p:spPr>
                      <a:xfrm>
                        <a:off x="561975" y="595313"/>
                        <a:ext cx="8020050" cy="5667375"/>
                      </a:xfrm>
                      <a:prstGeom prst="rect">
                        <a:avLst/>
                      </a:prstGeom>
                    </p:spPr>
                  </p:pic>
                </p:oleObj>
              </mc:Fallback>
            </mc:AlternateContent>
          </a:graphicData>
        </a:graphic>
      </p:graphicFrame>
    </p:spTree>
    <p:extLst>
      <p:ext uri="{BB962C8B-B14F-4D97-AF65-F5344CB8AC3E}">
        <p14:creationId xmlns:p14="http://schemas.microsoft.com/office/powerpoint/2010/main" val="357684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692696"/>
            <a:ext cx="5904656" cy="936104"/>
          </a:xfrm>
        </p:spPr>
        <p:txBody>
          <a:bodyPr>
            <a:noAutofit/>
          </a:bodyPr>
          <a:lstStyle/>
          <a:p>
            <a:r>
              <a:rPr lang="en-US" sz="3600" dirty="0"/>
              <a:t>The actuality of research:</a:t>
            </a:r>
            <a:endParaRPr lang="ru-RU" sz="3600" dirty="0"/>
          </a:p>
        </p:txBody>
      </p:sp>
      <p:sp>
        <p:nvSpPr>
          <p:cNvPr id="3" name="Объект 2"/>
          <p:cNvSpPr>
            <a:spLocks noGrp="1"/>
          </p:cNvSpPr>
          <p:nvPr>
            <p:ph idx="1"/>
          </p:nvPr>
        </p:nvSpPr>
        <p:spPr>
          <a:xfrm>
            <a:off x="827584" y="1844824"/>
            <a:ext cx="7543800" cy="3886200"/>
          </a:xfrm>
        </p:spPr>
        <p:txBody>
          <a:bodyPr>
            <a:normAutofit fontScale="92500"/>
          </a:bodyPr>
          <a:lstStyle/>
          <a:p>
            <a:pPr marL="0" indent="0" algn="just">
              <a:buNone/>
            </a:pPr>
            <a:r>
              <a:rPr lang="en-US" dirty="0" smtClean="0"/>
              <a:t>        At </a:t>
            </a:r>
            <a:r>
              <a:rPr lang="en-US" dirty="0"/>
              <a:t>present, the application ointments of medicinal forms based on natural raw materials is considered an important function for the production of pharmaceutical technology. Especially the most vital problems are to find cheap and especially effective raw materials, and produce ointments based on different compositions of medicinal forms. Ointment is one of the ancient forms of drug. In the prescription, it consists of 15%. Ointments are semisolid preparations for external application of such consistency that they may be readily applied to the body or to the mucous membranes. They should be of such composition that they soften but not necessary melt when applied to the body. </a:t>
            </a:r>
            <a:endParaRPr lang="ru-RU" dirty="0"/>
          </a:p>
        </p:txBody>
      </p:sp>
    </p:spTree>
    <p:extLst>
      <p:ext uri="{BB962C8B-B14F-4D97-AF65-F5344CB8AC3E}">
        <p14:creationId xmlns:p14="http://schemas.microsoft.com/office/powerpoint/2010/main" val="230210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620688"/>
            <a:ext cx="5328592" cy="808112"/>
          </a:xfrm>
        </p:spPr>
        <p:txBody>
          <a:bodyPr>
            <a:normAutofit/>
          </a:bodyPr>
          <a:lstStyle/>
          <a:p>
            <a:r>
              <a:rPr lang="en-US" sz="3600" dirty="0"/>
              <a:t>The aim of the research:</a:t>
            </a:r>
            <a:endParaRPr lang="ru-RU" sz="3600" dirty="0"/>
          </a:p>
        </p:txBody>
      </p:sp>
      <p:sp>
        <p:nvSpPr>
          <p:cNvPr id="3" name="Объект 2"/>
          <p:cNvSpPr>
            <a:spLocks noGrp="1"/>
          </p:cNvSpPr>
          <p:nvPr>
            <p:ph idx="1"/>
          </p:nvPr>
        </p:nvSpPr>
        <p:spPr>
          <a:xfrm>
            <a:off x="683568" y="1628800"/>
            <a:ext cx="7543800" cy="3886200"/>
          </a:xfrm>
        </p:spPr>
        <p:txBody>
          <a:bodyPr>
            <a:normAutofit fontScale="62500" lnSpcReduction="20000"/>
          </a:bodyPr>
          <a:lstStyle/>
          <a:p>
            <a:pPr marL="0" indent="633413" algn="just">
              <a:buNone/>
            </a:pPr>
            <a:r>
              <a:rPr lang="en-US" dirty="0"/>
              <a:t>T</a:t>
            </a:r>
            <a:r>
              <a:rPr lang="en-US" dirty="0" smtClean="0"/>
              <a:t>o </a:t>
            </a:r>
            <a:r>
              <a:rPr lang="en-US" dirty="0"/>
              <a:t>work out technology and to select the ointment composition for the skin inflammation by aerial extract of medicinal plants as sage, equisetum and </a:t>
            </a:r>
            <a:r>
              <a:rPr lang="en-US" dirty="0" err="1"/>
              <a:t>milfolli</a:t>
            </a:r>
            <a:r>
              <a:rPr lang="en-US" dirty="0"/>
              <a:t>.</a:t>
            </a:r>
            <a:endParaRPr lang="ru-RU" dirty="0"/>
          </a:p>
          <a:p>
            <a:pPr marL="0" indent="633413" algn="just">
              <a:buNone/>
            </a:pPr>
            <a:r>
              <a:rPr lang="en-US" dirty="0"/>
              <a:t>Research methods and materials: in order to achieve the aim, natural raw materials were used as an object: medicinal Sage (</a:t>
            </a:r>
            <a:r>
              <a:rPr lang="en-US" dirty="0" err="1"/>
              <a:t>Savia</a:t>
            </a:r>
            <a:r>
              <a:rPr lang="en-US" dirty="0"/>
              <a:t> </a:t>
            </a:r>
            <a:r>
              <a:rPr lang="en-US" dirty="0" err="1"/>
              <a:t>officinalis</a:t>
            </a:r>
            <a:r>
              <a:rPr lang="en-US" dirty="0"/>
              <a:t>) Sage leaf is a traditional, herbal medicinal product for relief of minor skin inflammations and bacterial infections of the skin. </a:t>
            </a:r>
            <a:endParaRPr lang="ru-RU" dirty="0"/>
          </a:p>
          <a:p>
            <a:pPr marL="0" indent="633413" algn="just">
              <a:buNone/>
            </a:pPr>
            <a:r>
              <a:rPr lang="en-US" dirty="0"/>
              <a:t>Horsetail (Equisetum </a:t>
            </a:r>
            <a:r>
              <a:rPr lang="en-US" dirty="0" err="1"/>
              <a:t>arvense</a:t>
            </a:r>
            <a:r>
              <a:rPr lang="en-US" dirty="0"/>
              <a:t>) It is a widely used anti-inflammatory agent. Anti-inflammatory effect as evaluated in mice by applying </a:t>
            </a:r>
            <a:r>
              <a:rPr lang="en-US" dirty="0" err="1"/>
              <a:t>hydroalcoholic</a:t>
            </a:r>
            <a:r>
              <a:rPr lang="en-US" dirty="0"/>
              <a:t> extract of horsetail to mice. Due to its anti-inflammatory property, it is used to treat arthritis, chilblains, cystitis, gout, inflammation of the lower urinary tract, renal gravel. It is considered as a specific remedy in cases of inflammation or benign enlargement of the prostate gland. The tea makes a good wash for wounds, sores, skin problems and a gargle for mouth and gum inflammations.</a:t>
            </a:r>
            <a:endParaRPr lang="ru-RU" dirty="0"/>
          </a:p>
          <a:p>
            <a:pPr marL="0" indent="633413" algn="just">
              <a:buNone/>
            </a:pPr>
            <a:r>
              <a:rPr lang="en-US" dirty="0"/>
              <a:t>Milfoil (</a:t>
            </a:r>
            <a:r>
              <a:rPr lang="en-US" dirty="0" err="1"/>
              <a:t>Achillea</a:t>
            </a:r>
            <a:r>
              <a:rPr lang="en-US" dirty="0"/>
              <a:t> </a:t>
            </a:r>
            <a:r>
              <a:rPr lang="en-US" dirty="0" err="1"/>
              <a:t>millefolium</a:t>
            </a:r>
            <a:r>
              <a:rPr lang="en-US" dirty="0"/>
              <a:t>) </a:t>
            </a:r>
            <a:r>
              <a:rPr lang="en-US" dirty="0" err="1"/>
              <a:t>Millefolii</a:t>
            </a:r>
            <a:r>
              <a:rPr lang="en-US" dirty="0"/>
              <a:t> </a:t>
            </a:r>
            <a:r>
              <a:rPr lang="en-US" dirty="0" err="1"/>
              <a:t>herba</a:t>
            </a:r>
            <a:r>
              <a:rPr lang="en-US" dirty="0"/>
              <a:t> contains essential oil (the major components of which are </a:t>
            </a:r>
            <a:r>
              <a:rPr lang="en-US" dirty="0" err="1"/>
              <a:t>sesquiterpenes</a:t>
            </a:r>
            <a:r>
              <a:rPr lang="en-US" dirty="0"/>
              <a:t> of the </a:t>
            </a:r>
            <a:r>
              <a:rPr lang="en-US" dirty="0" err="1"/>
              <a:t>guaianolide</a:t>
            </a:r>
            <a:r>
              <a:rPr lang="en-US" dirty="0"/>
              <a:t> type (</a:t>
            </a:r>
            <a:r>
              <a:rPr lang="en-US" dirty="0" err="1"/>
              <a:t>chamazulene</a:t>
            </a:r>
            <a:r>
              <a:rPr lang="en-US" dirty="0"/>
              <a:t>), </a:t>
            </a:r>
            <a:r>
              <a:rPr lang="ru-RU" dirty="0"/>
              <a:t>α</a:t>
            </a:r>
            <a:r>
              <a:rPr lang="en-US" dirty="0"/>
              <a:t>-, </a:t>
            </a:r>
            <a:r>
              <a:rPr lang="ru-RU" dirty="0"/>
              <a:t>β</a:t>
            </a:r>
            <a:r>
              <a:rPr lang="en-US" dirty="0"/>
              <a:t>-</a:t>
            </a:r>
            <a:r>
              <a:rPr lang="en-US" dirty="0" err="1"/>
              <a:t>pinene</a:t>
            </a:r>
            <a:r>
              <a:rPr lang="en-US" dirty="0"/>
              <a:t>, tannins (condensed and hydrolysable), </a:t>
            </a:r>
            <a:r>
              <a:rPr lang="en-US" dirty="0" err="1"/>
              <a:t>sesquiterpene</a:t>
            </a:r>
            <a:r>
              <a:rPr lang="en-US" dirty="0"/>
              <a:t> lactones (</a:t>
            </a:r>
            <a:r>
              <a:rPr lang="en-US" dirty="0" err="1"/>
              <a:t>matricine</a:t>
            </a:r>
            <a:r>
              <a:rPr lang="en-US" dirty="0"/>
              <a:t>), and flavonoids (</a:t>
            </a:r>
            <a:r>
              <a:rPr lang="en-US" dirty="0" err="1"/>
              <a:t>luteolin</a:t>
            </a:r>
            <a:r>
              <a:rPr lang="en-US" dirty="0"/>
              <a:t>, </a:t>
            </a:r>
            <a:r>
              <a:rPr lang="en-US" dirty="0" err="1"/>
              <a:t>apigenin</a:t>
            </a:r>
            <a:r>
              <a:rPr lang="en-US" dirty="0"/>
              <a:t>, </a:t>
            </a:r>
            <a:r>
              <a:rPr lang="en-US" dirty="0" err="1"/>
              <a:t>isorhamnetin</a:t>
            </a:r>
            <a:r>
              <a:rPr lang="en-US" dirty="0"/>
              <a:t>, </a:t>
            </a:r>
            <a:r>
              <a:rPr lang="en-US" dirty="0" err="1"/>
              <a:t>rutin</a:t>
            </a:r>
            <a:r>
              <a:rPr lang="en-US" dirty="0"/>
              <a:t>) on extracts from aerial, petrolatum, and lanolin were obtained as a basis of ointment. </a:t>
            </a:r>
            <a:endParaRPr lang="ru-RU" dirty="0"/>
          </a:p>
          <a:p>
            <a:pPr marL="0" indent="633413" algn="just">
              <a:buNone/>
            </a:pPr>
            <a:r>
              <a:rPr lang="en-US" dirty="0"/>
              <a:t>Vegetable raw materials extract was obtained by 70% ethyl alcohol by maceration (1:1:1). Ointment was prepared on the basis of 10% petrolatum and lanolin (9:1). </a:t>
            </a:r>
            <a:endParaRPr lang="ru-RU" dirty="0"/>
          </a:p>
          <a:p>
            <a:pPr marL="0" indent="0">
              <a:buNone/>
            </a:pPr>
            <a:endParaRPr lang="ru-RU" dirty="0"/>
          </a:p>
        </p:txBody>
      </p:sp>
    </p:spTree>
    <p:extLst>
      <p:ext uri="{BB962C8B-B14F-4D97-AF65-F5344CB8AC3E}">
        <p14:creationId xmlns:p14="http://schemas.microsoft.com/office/powerpoint/2010/main" val="220319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692696"/>
            <a:ext cx="5904656" cy="736104"/>
          </a:xfrm>
        </p:spPr>
        <p:txBody>
          <a:bodyPr>
            <a:normAutofit/>
          </a:bodyPr>
          <a:lstStyle/>
          <a:p>
            <a:r>
              <a:rPr lang="en-US" sz="3200" dirty="0"/>
              <a:t>Quality indicators of extracts:</a:t>
            </a:r>
            <a:endParaRPr lang="ru-RU" sz="3200" dirty="0"/>
          </a:p>
        </p:txBody>
      </p:sp>
      <p:sp>
        <p:nvSpPr>
          <p:cNvPr id="3" name="Объект 2"/>
          <p:cNvSpPr>
            <a:spLocks noGrp="1"/>
          </p:cNvSpPr>
          <p:nvPr>
            <p:ph idx="1"/>
          </p:nvPr>
        </p:nvSpPr>
        <p:spPr>
          <a:xfrm>
            <a:off x="611560" y="1772816"/>
            <a:ext cx="7543800" cy="3886200"/>
          </a:xfrm>
        </p:spPr>
        <p:txBody>
          <a:bodyPr/>
          <a:lstStyle/>
          <a:p>
            <a:r>
              <a:rPr lang="en-US" dirty="0"/>
              <a:t>appearance, </a:t>
            </a:r>
            <a:endParaRPr lang="en-US" dirty="0" smtClean="0"/>
          </a:p>
          <a:p>
            <a:r>
              <a:rPr lang="en-US" dirty="0" smtClean="0"/>
              <a:t>color</a:t>
            </a:r>
            <a:r>
              <a:rPr lang="en-US" dirty="0"/>
              <a:t>, </a:t>
            </a:r>
            <a:endParaRPr lang="en-US" dirty="0" smtClean="0"/>
          </a:p>
          <a:p>
            <a:r>
              <a:rPr lang="en-US" dirty="0" smtClean="0"/>
              <a:t>odor</a:t>
            </a:r>
            <a:r>
              <a:rPr lang="en-US" dirty="0"/>
              <a:t>, </a:t>
            </a:r>
            <a:endParaRPr lang="en-US" dirty="0" smtClean="0"/>
          </a:p>
          <a:p>
            <a:r>
              <a:rPr lang="en-US" dirty="0" smtClean="0"/>
              <a:t>application</a:t>
            </a:r>
            <a:r>
              <a:rPr lang="en-US" dirty="0"/>
              <a:t>, </a:t>
            </a:r>
            <a:endParaRPr lang="en-US" dirty="0" smtClean="0"/>
          </a:p>
          <a:p>
            <a:r>
              <a:rPr lang="en-US" dirty="0" smtClean="0"/>
              <a:t>structure</a:t>
            </a:r>
            <a:r>
              <a:rPr lang="en-US" dirty="0"/>
              <a:t>, </a:t>
            </a:r>
            <a:endParaRPr lang="en-US" dirty="0" smtClean="0"/>
          </a:p>
          <a:p>
            <a:r>
              <a:rPr lang="en-US" dirty="0" smtClean="0"/>
              <a:t>pH</a:t>
            </a:r>
            <a:r>
              <a:rPr lang="en-US" dirty="0"/>
              <a:t>, </a:t>
            </a:r>
            <a:endParaRPr lang="en-US" dirty="0" smtClean="0"/>
          </a:p>
          <a:p>
            <a:r>
              <a:rPr lang="en-US" dirty="0" smtClean="0"/>
              <a:t>colloids </a:t>
            </a:r>
            <a:r>
              <a:rPr lang="en-US" dirty="0"/>
              <a:t>and stability.</a:t>
            </a:r>
            <a:endParaRPr lang="ru-RU" dirty="0"/>
          </a:p>
        </p:txBody>
      </p:sp>
    </p:spTree>
    <p:extLst>
      <p:ext uri="{BB962C8B-B14F-4D97-AF65-F5344CB8AC3E}">
        <p14:creationId xmlns:p14="http://schemas.microsoft.com/office/powerpoint/2010/main" val="189840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908720"/>
            <a:ext cx="4968552" cy="736104"/>
          </a:xfrm>
        </p:spPr>
        <p:txBody>
          <a:bodyPr>
            <a:normAutofit/>
          </a:bodyPr>
          <a:lstStyle/>
          <a:p>
            <a:pPr algn="ctr"/>
            <a:r>
              <a:rPr lang="en-US" sz="3600" dirty="0" smtClean="0"/>
              <a:t>Result:</a:t>
            </a:r>
            <a:endParaRPr lang="ru-RU" sz="3600" dirty="0"/>
          </a:p>
        </p:txBody>
      </p:sp>
      <p:sp>
        <p:nvSpPr>
          <p:cNvPr id="3" name="Объект 2"/>
          <p:cNvSpPr>
            <a:spLocks noGrp="1"/>
          </p:cNvSpPr>
          <p:nvPr>
            <p:ph idx="1"/>
          </p:nvPr>
        </p:nvSpPr>
        <p:spPr>
          <a:xfrm>
            <a:off x="755576" y="476672"/>
            <a:ext cx="7543800" cy="3886200"/>
          </a:xfrm>
        </p:spPr>
        <p:txBody>
          <a:bodyPr/>
          <a:lstStyle/>
          <a:p>
            <a:pPr marL="0" indent="722313" algn="just">
              <a:buNone/>
            </a:pPr>
            <a:r>
              <a:rPr lang="en-US" dirty="0"/>
              <a:t>O</a:t>
            </a:r>
            <a:r>
              <a:rPr lang="en-US" dirty="0" smtClean="0"/>
              <a:t>intment </a:t>
            </a:r>
            <a:r>
              <a:rPr lang="en-US" dirty="0"/>
              <a:t>meets the requirements of quality on the basis of </a:t>
            </a:r>
            <a:r>
              <a:rPr lang="en-US" dirty="0" smtClean="0"/>
              <a:t>hydrophobic.</a:t>
            </a:r>
            <a:endParaRPr lang="ru-RU" dirty="0"/>
          </a:p>
        </p:txBody>
      </p:sp>
    </p:spTree>
    <p:extLst>
      <p:ext uri="{BB962C8B-B14F-4D97-AF65-F5344CB8AC3E}">
        <p14:creationId xmlns:p14="http://schemas.microsoft.com/office/powerpoint/2010/main" val="358686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620688"/>
            <a:ext cx="4386064" cy="798984"/>
          </a:xfrm>
        </p:spPr>
        <p:txBody>
          <a:bodyPr>
            <a:noAutofit/>
          </a:bodyPr>
          <a:lstStyle/>
          <a:p>
            <a:r>
              <a:rPr lang="en-US" sz="4000" dirty="0"/>
              <a:t>Conclusions:</a:t>
            </a:r>
            <a:endParaRPr lang="ru-RU" sz="4000" dirty="0"/>
          </a:p>
        </p:txBody>
      </p:sp>
      <p:sp>
        <p:nvSpPr>
          <p:cNvPr id="3" name="Объект 2"/>
          <p:cNvSpPr>
            <a:spLocks noGrp="1"/>
          </p:cNvSpPr>
          <p:nvPr>
            <p:ph idx="1"/>
          </p:nvPr>
        </p:nvSpPr>
        <p:spPr>
          <a:xfrm>
            <a:off x="755576" y="1556792"/>
            <a:ext cx="7543800" cy="3886200"/>
          </a:xfrm>
        </p:spPr>
        <p:txBody>
          <a:bodyPr>
            <a:normAutofit fontScale="77500" lnSpcReduction="20000"/>
          </a:bodyPr>
          <a:lstStyle/>
          <a:p>
            <a:pPr marL="0" indent="722313" algn="just">
              <a:buNone/>
            </a:pPr>
            <a:r>
              <a:rPr lang="en-US" dirty="0"/>
              <a:t>I</a:t>
            </a:r>
            <a:r>
              <a:rPr lang="en-US" dirty="0" smtClean="0"/>
              <a:t>t </a:t>
            </a:r>
            <a:r>
              <a:rPr lang="en-US" dirty="0"/>
              <a:t>was worked out the ointment technology of local medicinal plant raw materials of medicinal Sage, Horsetail and Milfoil on hydrophobic base and estimated the quality. There have been estimated the quality of ointment and according to this the ointment, which worked out, is stable for the normal temperature (28C), it is softly applied to the skin inflammatory diseases. Inflammation is a complex process, essential for the host defense system. Excessive production of some inflammatory mediators may lead to chronic diseases. Plant raw materials can have an anti-inflammatory action affecting various stages of the process of inflammation. They inhibit formation of cytokines and eicosanoids, prevent the inflammatory reaction cascade from starting, and diminish skin flare, itching or excessive exfoliation. The use of most of the presented herbal medicines in treatment of inflammatory skin diseases is based on clinical and pharmacological trials in vitro and experiments in vivo. But the use of some of them is based solely on their longstanding traditional use in folk medicine.</a:t>
            </a:r>
            <a:endParaRPr lang="ru-RU" dirty="0"/>
          </a:p>
          <a:p>
            <a:endParaRPr lang="ru-RU" dirty="0"/>
          </a:p>
        </p:txBody>
      </p:sp>
    </p:spTree>
    <p:extLst>
      <p:ext uri="{BB962C8B-B14F-4D97-AF65-F5344CB8AC3E}">
        <p14:creationId xmlns:p14="http://schemas.microsoft.com/office/powerpoint/2010/main" val="364285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980728"/>
            <a:ext cx="3672408" cy="720080"/>
          </a:xfrm>
        </p:spPr>
        <p:txBody>
          <a:bodyPr>
            <a:noAutofit/>
          </a:bodyPr>
          <a:lstStyle/>
          <a:p>
            <a:r>
              <a:rPr lang="en-US" sz="3600" b="1" dirty="0"/>
              <a:t>List of literatures</a:t>
            </a:r>
            <a:r>
              <a:rPr lang="en-US" sz="3600" b="1" dirty="0" smtClean="0"/>
              <a:t>:</a:t>
            </a:r>
            <a:endParaRPr lang="ru-RU" sz="3600" dirty="0"/>
          </a:p>
        </p:txBody>
      </p:sp>
      <p:sp>
        <p:nvSpPr>
          <p:cNvPr id="3" name="Объект 2"/>
          <p:cNvSpPr>
            <a:spLocks noGrp="1"/>
          </p:cNvSpPr>
          <p:nvPr>
            <p:ph idx="1"/>
          </p:nvPr>
        </p:nvSpPr>
        <p:spPr>
          <a:xfrm>
            <a:off x="827584" y="1844824"/>
            <a:ext cx="7543800" cy="3886200"/>
          </a:xfrm>
        </p:spPr>
        <p:txBody>
          <a:bodyPr/>
          <a:lstStyle/>
          <a:p>
            <a:pPr marL="457200" lvl="0" indent="-457200" algn="just">
              <a:buFont typeface="+mj-lt"/>
              <a:buAutoNum type="arabicPeriod"/>
            </a:pPr>
            <a:r>
              <a:rPr lang="en-US" dirty="0"/>
              <a:t>The State Pharmacopeia of the USSR XI ed. M., “Medicine”. 1984 part I and part II. </a:t>
            </a:r>
            <a:endParaRPr lang="ru-RU" dirty="0"/>
          </a:p>
          <a:p>
            <a:pPr marL="457200" lvl="0" indent="-457200" algn="just">
              <a:buFont typeface="+mj-lt"/>
              <a:buAutoNum type="arabicPeriod"/>
            </a:pPr>
            <a:r>
              <a:rPr lang="ru-RU" dirty="0"/>
              <a:t>Минина С.А., </a:t>
            </a:r>
            <a:r>
              <a:rPr lang="ru-RU" dirty="0" err="1"/>
              <a:t>Каухова</a:t>
            </a:r>
            <a:r>
              <a:rPr lang="ru-RU" dirty="0"/>
              <a:t> И.Е. Химия и технология </a:t>
            </a:r>
            <a:r>
              <a:rPr lang="ru-RU" dirty="0" err="1"/>
              <a:t>фитопрепаратов</a:t>
            </a:r>
            <a:r>
              <a:rPr lang="ru-RU" dirty="0"/>
              <a:t>. М. 2009. с-192-197</a:t>
            </a:r>
          </a:p>
          <a:p>
            <a:pPr marL="457200" lvl="0" indent="-457200" algn="just">
              <a:buFont typeface="+mj-lt"/>
              <a:buAutoNum type="arabicPeriod"/>
            </a:pPr>
            <a:r>
              <a:rPr lang="ru-RU" dirty="0"/>
              <a:t>Тихонов А.И., Ярных Т.Г. Технология лекарств. – Харьков.-2002 с-704</a:t>
            </a:r>
          </a:p>
          <a:p>
            <a:pPr marL="457200" indent="-457200" algn="just">
              <a:buFont typeface="+mj-lt"/>
              <a:buAutoNum type="arabicPeriod"/>
            </a:pPr>
            <a:endParaRPr lang="ru-RU" dirty="0"/>
          </a:p>
        </p:txBody>
      </p:sp>
    </p:spTree>
    <p:extLst>
      <p:ext uri="{BB962C8B-B14F-4D97-AF65-F5344CB8AC3E}">
        <p14:creationId xmlns:p14="http://schemas.microsoft.com/office/powerpoint/2010/main" val="238385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060" t="598" r="11874"/>
          <a:stretch/>
        </p:blipFill>
        <p:spPr>
          <a:xfrm>
            <a:off x="1427018" y="831272"/>
            <a:ext cx="6331527" cy="4611719"/>
          </a:xfrm>
        </p:spPr>
      </p:pic>
    </p:spTree>
    <p:extLst>
      <p:ext uri="{BB962C8B-B14F-4D97-AF65-F5344CB8AC3E}">
        <p14:creationId xmlns:p14="http://schemas.microsoft.com/office/powerpoint/2010/main" val="224651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938" t="4456" r="12029" b="2139"/>
          <a:stretch/>
        </p:blipFill>
        <p:spPr>
          <a:xfrm>
            <a:off x="1187624" y="980728"/>
            <a:ext cx="6905612" cy="4370218"/>
          </a:xfrm>
        </p:spPr>
      </p:pic>
    </p:spTree>
    <p:extLst>
      <p:ext uri="{BB962C8B-B14F-4D97-AF65-F5344CB8AC3E}">
        <p14:creationId xmlns:p14="http://schemas.microsoft.com/office/powerpoint/2010/main" val="462992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TotalTime>
  <Words>589</Words>
  <Application>Microsoft Office PowerPoint</Application>
  <PresentationFormat>Экран (4:3)</PresentationFormat>
  <Paragraphs>27</Paragraphs>
  <Slides>10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NewsPrint</vt:lpstr>
      <vt:lpstr>Adobe Acrobat Document</vt:lpstr>
      <vt:lpstr>Working out the ointment technology on the bases of extract from medicinal raw material</vt:lpstr>
      <vt:lpstr>The actuality of research:</vt:lpstr>
      <vt:lpstr>The aim of the research:</vt:lpstr>
      <vt:lpstr>Quality indicators of extracts:</vt:lpstr>
      <vt:lpstr>Result:</vt:lpstr>
      <vt:lpstr>Conclusions:</vt:lpstr>
      <vt:lpstr>List of literatures: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out the ointment technology on the bases of extract from medicinal raw material</dc:title>
  <dc:creator>admin</dc:creator>
  <cp:lastModifiedBy>Talaba</cp:lastModifiedBy>
  <cp:revision>3</cp:revision>
  <dcterms:created xsi:type="dcterms:W3CDTF">2018-11-02T04:52:52Z</dcterms:created>
  <dcterms:modified xsi:type="dcterms:W3CDTF">2018-11-02T07:09:59Z</dcterms:modified>
</cp:coreProperties>
</file>